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7" r:id="rId2"/>
    <p:sldId id="258" r:id="rId3"/>
    <p:sldId id="259" r:id="rId4"/>
    <p:sldId id="256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8" r:id="rId14"/>
    <p:sldId id="269" r:id="rId15"/>
    <p:sldId id="267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2ABA51-2366-4E3C-BB9A-011044E38EF7}" v="264" dt="2023-02-26T23:09:38.563"/>
    <p1510:client id="{B1D20505-A150-4ED0-9440-040B01895CF2}" v="2348" dt="2023-02-27T17:43:53.4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558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18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093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714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47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5048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943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772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37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47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825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03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288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9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577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46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434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546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.wikipedia.org/wiki/Kategorie:Datei:Logo_(Vereinigtes_K%C3%B6nigreich)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s://pa.wikipedia.org/wiki/%E0%A8%AC%E0%A9%B0%E0%A8%97%E0%A8%B2%E0%A8%BE%E0%A8%A6%E0%A9%87%E0%A8%B8%E0%A8%BC_%E0%A8%95%E0%A9%8D%E0%A8%B0%E0%A8%BF%E0%A8%95%E0%A8%9F_%E0%A8%AC%E0%A9%8B%E0%A8%B0%E0%A8%A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22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40" name="Freeform: Shape 24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26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0A90C8-C0A5-68A5-1252-DF5FDD9C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38" y="1217126"/>
            <a:ext cx="4368487" cy="3931441"/>
          </a:xfrm>
          <a:effectLst/>
        </p:spPr>
        <p:txBody>
          <a:bodyPr anchor="ctr">
            <a:normAutofit/>
          </a:bodyPr>
          <a:lstStyle/>
          <a:p>
            <a:r>
              <a:rPr lang="en-US" sz="6000" dirty="0">
                <a:solidFill>
                  <a:schemeClr val="tx2"/>
                </a:solidFill>
              </a:rPr>
              <a:t>Are you a Cricket fan?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B934C501-F6A7-E1DC-9DDD-A8B88B39C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7655" y="5701860"/>
            <a:ext cx="1557886" cy="178413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75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944" y="3111377"/>
            <a:ext cx="4300011" cy="643375"/>
          </a:xfrm>
          <a:effectLst/>
        </p:spPr>
        <p:txBody>
          <a:bodyPr anchor="ctr">
            <a:normAutofit/>
          </a:bodyPr>
          <a:lstStyle/>
          <a:p>
            <a:pPr algn="l"/>
            <a:r>
              <a:rPr lang="en-US" sz="3200" dirty="0">
                <a:solidFill>
                  <a:schemeClr val="tx2"/>
                </a:solidFill>
              </a:rPr>
              <a:t>UI Screenshots</a:t>
            </a: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40E108-2FA5-C602-0621-86154DA1F1DB}"/>
              </a:ext>
            </a:extLst>
          </p:cNvPr>
          <p:cNvSpPr txBox="1"/>
          <p:nvPr/>
        </p:nvSpPr>
        <p:spPr>
          <a:xfrm>
            <a:off x="1865586" y="1891861"/>
            <a:ext cx="941989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endParaRPr lang="en-US" sz="2400" dirty="0"/>
          </a:p>
        </p:txBody>
      </p:sp>
      <p:pic>
        <p:nvPicPr>
          <p:cNvPr id="7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9342491-A2F1-683B-2485-A7096EADE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505" y="5255"/>
            <a:ext cx="3825436" cy="6847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397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9853" y="628308"/>
            <a:ext cx="4300011" cy="643375"/>
          </a:xfrm>
          <a:effectLst/>
        </p:spPr>
        <p:txBody>
          <a:bodyPr anchor="ctr">
            <a:normAutofit/>
          </a:bodyPr>
          <a:lstStyle/>
          <a:p>
            <a:pPr algn="l"/>
            <a:r>
              <a:rPr lang="en-US" sz="3200" dirty="0">
                <a:solidFill>
                  <a:schemeClr val="tx2"/>
                </a:solidFill>
              </a:rPr>
              <a:t>Home Page</a:t>
            </a: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40E108-2FA5-C602-0621-86154DA1F1DB}"/>
              </a:ext>
            </a:extLst>
          </p:cNvPr>
          <p:cNvSpPr txBox="1"/>
          <p:nvPr/>
        </p:nvSpPr>
        <p:spPr>
          <a:xfrm>
            <a:off x="1865586" y="1891861"/>
            <a:ext cx="9419896" cy="34778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Match Summary:</a:t>
            </a:r>
          </a:p>
          <a:p>
            <a:pPr marL="800100" lvl="1" indent="-342900">
              <a:buFont typeface="Arial,Sans-Serif"/>
              <a:buChar char="•"/>
            </a:pPr>
            <a:r>
              <a:rPr lang="en-US" sz="2000" dirty="0">
                <a:ea typeface="+mn-lt"/>
                <a:cs typeface="+mn-lt"/>
              </a:rPr>
              <a:t>Match League &amp; Stage</a:t>
            </a:r>
          </a:p>
          <a:p>
            <a:pPr marL="914400" lvl="1" indent="-457200">
              <a:buAutoNum type="arabicPeriod"/>
            </a:pPr>
            <a:r>
              <a:rPr lang="en-US" sz="2000" dirty="0"/>
              <a:t>Recent Matches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Total Scores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Match Time &amp; Date</a:t>
            </a:r>
          </a:p>
          <a:p>
            <a:pPr marL="914400" lvl="1" indent="-457200">
              <a:buAutoNum type="arabicPeriod"/>
            </a:pPr>
            <a:endParaRPr lang="en-US" sz="2000" dirty="0"/>
          </a:p>
          <a:p>
            <a:pPr marL="914400" lvl="1" indent="-457200">
              <a:buAutoNum type="arabicPeriod"/>
            </a:pPr>
            <a:endParaRPr lang="en-US" sz="2000" dirty="0"/>
          </a:p>
          <a:p>
            <a:pPr marL="914400" lvl="1" indent="-457200">
              <a:buAutoNum type="arabicPeriod"/>
            </a:pPr>
            <a:endParaRPr lang="en-US" sz="2000" dirty="0"/>
          </a:p>
          <a:p>
            <a:pPr marL="914400" lvl="1" indent="-457200">
              <a:buAutoNum type="arabicPeriod"/>
            </a:pPr>
            <a:r>
              <a:rPr lang="en-US" sz="2000" dirty="0"/>
              <a:t>Upcoming Matches</a:t>
            </a:r>
            <a:endParaRPr lang="en-US" sz="2000"/>
          </a:p>
          <a:p>
            <a:pPr marL="1371600" lvl="2" indent="-457200">
              <a:buFont typeface="Arial"/>
              <a:buChar char="•"/>
            </a:pPr>
            <a:r>
              <a:rPr lang="en-US" sz="2000" dirty="0"/>
              <a:t>Live Countdown</a:t>
            </a:r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</p:txBody>
      </p:sp>
      <p:pic>
        <p:nvPicPr>
          <p:cNvPr id="5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9519519-8923-AFBD-03BC-0F2D53439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160" y="5256"/>
            <a:ext cx="3877987" cy="6847488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717314ED-2E55-FFD1-12D2-113AD18314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0503" y="5525025"/>
            <a:ext cx="2966546" cy="603295"/>
          </a:xfrm>
          <a:prstGeom prst="rect">
            <a:avLst/>
          </a:prstGeom>
        </p:spPr>
      </p:pic>
      <p:pic>
        <p:nvPicPr>
          <p:cNvPr id="7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2F58C1F-24B8-4F7D-FEB0-47F401F3A8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9918" y="4999508"/>
            <a:ext cx="2927131" cy="603295"/>
          </a:xfrm>
          <a:prstGeom prst="rect">
            <a:avLst/>
          </a:prstGeom>
        </p:spPr>
      </p:pic>
      <p:pic>
        <p:nvPicPr>
          <p:cNvPr id="9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1A72544-8B3F-654D-F979-AF057C6E09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59917" y="4408303"/>
            <a:ext cx="2927131" cy="60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994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9853" y="628308"/>
            <a:ext cx="4300011" cy="643375"/>
          </a:xfrm>
          <a:effectLst/>
        </p:spPr>
        <p:txBody>
          <a:bodyPr anchor="ctr">
            <a:normAutofit/>
          </a:bodyPr>
          <a:lstStyle/>
          <a:p>
            <a:pPr algn="l"/>
            <a:r>
              <a:rPr lang="en-US" sz="3200" dirty="0">
                <a:solidFill>
                  <a:schemeClr val="tx2"/>
                </a:solidFill>
              </a:rPr>
              <a:t>Match Push Notification</a:t>
            </a: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40E108-2FA5-C602-0621-86154DA1F1DB}"/>
              </a:ext>
            </a:extLst>
          </p:cNvPr>
          <p:cNvSpPr txBox="1"/>
          <p:nvPr/>
        </p:nvSpPr>
        <p:spPr>
          <a:xfrm>
            <a:off x="1865586" y="1891861"/>
            <a:ext cx="941989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Notifies the user </a:t>
            </a:r>
          </a:p>
          <a:p>
            <a:r>
              <a:rPr lang="en-US" sz="2000" dirty="0"/>
              <a:t>       </a:t>
            </a:r>
            <a:r>
              <a:rPr lang="en-US" sz="2000" b="1" dirty="0"/>
              <a:t>15 minutes</a:t>
            </a:r>
            <a:r>
              <a:rPr lang="en-US" sz="2000" dirty="0"/>
              <a:t> before a </a:t>
            </a:r>
          </a:p>
          <a:p>
            <a:r>
              <a:rPr lang="en-US" sz="2000" dirty="0"/>
              <a:t>       match starts</a:t>
            </a:r>
          </a:p>
        </p:txBody>
      </p:sp>
      <p:pic>
        <p:nvPicPr>
          <p:cNvPr id="11" name="Picture 18" descr="A picture containing text, screenshot, electronics, iPod&#10;&#10;Description automatically generated">
            <a:extLst>
              <a:ext uri="{FF2B5EF4-FFF2-40B4-BE49-F238E27FC236}">
                <a16:creationId xmlns:a16="http://schemas.microsoft.com/office/drawing/2014/main" id="{80778108-38C1-26CD-A3FC-CFBB5ED3C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2903" y="5256"/>
            <a:ext cx="3531054" cy="6847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13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116" y="129066"/>
            <a:ext cx="9384390" cy="643375"/>
          </a:xfrm>
          <a:effectLst/>
        </p:spPr>
        <p:txBody>
          <a:bodyPr anchor="ctr">
            <a:normAutofit fontScale="90000"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Match Scoreboard</a:t>
            </a:r>
            <a:br>
              <a:rPr lang="en-US" sz="3200" dirty="0">
                <a:solidFill>
                  <a:schemeClr val="tx2"/>
                </a:solidFill>
              </a:rPr>
            </a:br>
            <a:r>
              <a:rPr lang="en-US" sz="3200" dirty="0">
                <a:solidFill>
                  <a:schemeClr val="tx2"/>
                </a:solidFill>
              </a:rPr>
              <a:t>Calculation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40E108-2FA5-C602-0621-86154DA1F1DB}"/>
              </a:ext>
            </a:extLst>
          </p:cNvPr>
          <p:cNvSpPr txBox="1"/>
          <p:nvPr/>
        </p:nvSpPr>
        <p:spPr>
          <a:xfrm>
            <a:off x="2338551" y="1878723"/>
            <a:ext cx="941989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endParaRPr lang="en-US" sz="2800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64595EA-B97E-379E-063D-2A117ACBAA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9419" y="-2309"/>
            <a:ext cx="3504698" cy="6860627"/>
          </a:xfrm>
          <a:prstGeom prst="rect">
            <a:avLst/>
          </a:prstGeom>
        </p:spPr>
      </p:pic>
      <p:pic>
        <p:nvPicPr>
          <p:cNvPr id="5" name="Picture 6" descr="Text&#10;&#10;Description automatically generated">
            <a:extLst>
              <a:ext uri="{FF2B5EF4-FFF2-40B4-BE49-F238E27FC236}">
                <a16:creationId xmlns:a16="http://schemas.microsoft.com/office/drawing/2014/main" id="{C83E16C4-2FF7-9DC1-A643-7BF1883CD2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7364" y="906000"/>
            <a:ext cx="6211614" cy="582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191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116" y="444376"/>
            <a:ext cx="9384390" cy="866719"/>
          </a:xfrm>
          <a:effectLst/>
        </p:spPr>
        <p:txBody>
          <a:bodyPr anchor="ctr">
            <a:normAutofit fontScale="90000"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Match Scoreboard</a:t>
            </a:r>
            <a:br>
              <a:rPr lang="en-US" sz="3200" dirty="0">
                <a:solidFill>
                  <a:schemeClr val="tx2"/>
                </a:solidFill>
              </a:rPr>
            </a:br>
            <a:r>
              <a:rPr lang="en-US" sz="3200" dirty="0">
                <a:solidFill>
                  <a:schemeClr val="tx2"/>
                </a:solidFill>
              </a:rPr>
              <a:t>Calculation Part 2 &amp; 3</a:t>
            </a: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40E108-2FA5-C602-0621-86154DA1F1DB}"/>
              </a:ext>
            </a:extLst>
          </p:cNvPr>
          <p:cNvSpPr txBox="1"/>
          <p:nvPr/>
        </p:nvSpPr>
        <p:spPr>
          <a:xfrm>
            <a:off x="2338551" y="1878723"/>
            <a:ext cx="941989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endParaRPr lang="en-US" sz="2800" dirty="0"/>
          </a:p>
        </p:txBody>
      </p:sp>
      <p:pic>
        <p:nvPicPr>
          <p:cNvPr id="7" name="Picture 8" descr="Text&#10;&#10;Description automatically generated">
            <a:extLst>
              <a:ext uri="{FF2B5EF4-FFF2-40B4-BE49-F238E27FC236}">
                <a16:creationId xmlns:a16="http://schemas.microsoft.com/office/drawing/2014/main" id="{2856E259-E3A2-98D3-4B6F-B2C2EDF4A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987" y="1877956"/>
            <a:ext cx="5042337" cy="3811535"/>
          </a:xfrm>
          <a:prstGeom prst="rect">
            <a:avLst/>
          </a:prstGeom>
        </p:spPr>
      </p:pic>
      <p:pic>
        <p:nvPicPr>
          <p:cNvPr id="9" name="Picture 10" descr="Text&#10;&#10;Description automatically generated">
            <a:extLst>
              <a:ext uri="{FF2B5EF4-FFF2-40B4-BE49-F238E27FC236}">
                <a16:creationId xmlns:a16="http://schemas.microsoft.com/office/drawing/2014/main" id="{703B7B0A-0B31-6BB9-3F28-E547EE907C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9020" y="1882067"/>
            <a:ext cx="4884684" cy="380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64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7BC06E4-AA48-D27D-D050-3045BF2BC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565" y="310609"/>
            <a:ext cx="3094108" cy="646958"/>
          </a:xfrm>
          <a:effectLst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/>
              <a:t>Team Rankings</a:t>
            </a:r>
            <a:br>
              <a:rPr lang="en-US" sz="3200" dirty="0"/>
            </a:br>
            <a:r>
              <a:rPr lang="en-US" sz="3200" dirty="0"/>
              <a:t>Caching</a:t>
            </a:r>
          </a:p>
        </p:txBody>
      </p:sp>
      <p:pic>
        <p:nvPicPr>
          <p:cNvPr id="5" name="Picture 6" descr="Logo, icon&#10;&#10;Description automatically generated">
            <a:extLst>
              <a:ext uri="{FF2B5EF4-FFF2-40B4-BE49-F238E27FC236}">
                <a16:creationId xmlns:a16="http://schemas.microsoft.com/office/drawing/2014/main" id="{57C0285F-13C5-E92B-31C6-B87660E08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  <a:prstGeom prst="rect">
            <a:avLst/>
          </a:prstGeom>
        </p:spPr>
      </p:pic>
      <p:pic>
        <p:nvPicPr>
          <p:cNvPr id="22" name="Picture 22" descr="Text&#10;&#10;Description automatically generated">
            <a:extLst>
              <a:ext uri="{FF2B5EF4-FFF2-40B4-BE49-F238E27FC236}">
                <a16:creationId xmlns:a16="http://schemas.microsoft.com/office/drawing/2014/main" id="{FA48DB27-EA04-50FC-F976-053EDFC2E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7779" y="2120877"/>
            <a:ext cx="5502165" cy="2366625"/>
          </a:xfrm>
          <a:prstGeom prst="rect">
            <a:avLst/>
          </a:prstGeom>
        </p:spPr>
      </p:pic>
      <p:pic>
        <p:nvPicPr>
          <p:cNvPr id="24" name="Picture 24" descr="Text&#10;&#10;Description automatically generated">
            <a:extLst>
              <a:ext uri="{FF2B5EF4-FFF2-40B4-BE49-F238E27FC236}">
                <a16:creationId xmlns:a16="http://schemas.microsoft.com/office/drawing/2014/main" id="{9066935B-D309-DCF6-42D4-CDCA2479C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9228" y="2110081"/>
            <a:ext cx="4897819" cy="4529697"/>
          </a:xfrm>
          <a:prstGeom prst="rect">
            <a:avLst/>
          </a:prstGeom>
        </p:spPr>
      </p:pic>
      <p:pic>
        <p:nvPicPr>
          <p:cNvPr id="26" name="Picture 26" descr="Text&#10;&#10;Description automatically generated">
            <a:extLst>
              <a:ext uri="{FF2B5EF4-FFF2-40B4-BE49-F238E27FC236}">
                <a16:creationId xmlns:a16="http://schemas.microsoft.com/office/drawing/2014/main" id="{6C9373EC-207D-7D98-D753-F59303A9F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3834075" y="2123643"/>
            <a:ext cx="3258705" cy="3865750"/>
          </a:xfr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F718C5A-315C-71A0-1A45-3318C3DCA6EB}"/>
              </a:ext>
            </a:extLst>
          </p:cNvPr>
          <p:cNvSpPr txBox="1"/>
          <p:nvPr/>
        </p:nvSpPr>
        <p:spPr>
          <a:xfrm>
            <a:off x="1813034" y="1707931"/>
            <a:ext cx="176048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Data Class</a:t>
            </a:r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66F4B50-216D-84A0-C5AA-730BF9298358}"/>
              </a:ext>
            </a:extLst>
          </p:cNvPr>
          <p:cNvSpPr txBox="1"/>
          <p:nvPr/>
        </p:nvSpPr>
        <p:spPr>
          <a:xfrm>
            <a:off x="4151585" y="1707930"/>
            <a:ext cx="29428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Builder Pattern Designing</a:t>
            </a:r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F423F9-AF01-C170-F8E0-03C919E0FD01}"/>
              </a:ext>
            </a:extLst>
          </p:cNvPr>
          <p:cNvSpPr txBox="1"/>
          <p:nvPr/>
        </p:nvSpPr>
        <p:spPr>
          <a:xfrm>
            <a:off x="7160172" y="1707931"/>
            <a:ext cx="47559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ctr">
              <a:buFont typeface="Arial"/>
              <a:buChar char="•"/>
            </a:pPr>
            <a:r>
              <a:rPr lang="en-US" dirty="0"/>
              <a:t>Utilizing the Builder Pattern to Cache into DB</a:t>
            </a:r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2B7BAC-7D5D-4076-A011-BE1CC4DBCA24}"/>
              </a:ext>
            </a:extLst>
          </p:cNvPr>
          <p:cNvSpPr txBox="1"/>
          <p:nvPr/>
        </p:nvSpPr>
        <p:spPr>
          <a:xfrm>
            <a:off x="1865586" y="1103586"/>
            <a:ext cx="1010306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/>
              <a:t>Implementation of </a:t>
            </a:r>
            <a:r>
              <a:rPr lang="en-US" sz="2000" b="1" dirty="0"/>
              <a:t>Builder Design Pattern</a:t>
            </a:r>
          </a:p>
        </p:txBody>
      </p:sp>
    </p:spTree>
    <p:extLst>
      <p:ext uri="{BB962C8B-B14F-4D97-AF65-F5344CB8AC3E}">
        <p14:creationId xmlns:p14="http://schemas.microsoft.com/office/powerpoint/2010/main" val="356355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92E4C-EEAE-C831-1714-37CF83CD8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112" y="685801"/>
            <a:ext cx="2743200" cy="5105400"/>
          </a:xfrm>
        </p:spPr>
        <p:txBody>
          <a:bodyPr>
            <a:normAutofit/>
          </a:bodyPr>
          <a:lstStyle/>
          <a:p>
            <a:pPr algn="l"/>
            <a:r>
              <a:rPr lang="en-US" sz="3200">
                <a:solidFill>
                  <a:srgbClr val="FFFFFF"/>
                </a:solidFill>
              </a:rPr>
              <a:t>Learnings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9837E-F229-2BA1-760F-40BDE60BA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3761" y="869732"/>
            <a:ext cx="6385918" cy="5105400"/>
          </a:xfrm>
        </p:spPr>
        <p:txBody>
          <a:bodyPr>
            <a:normAutofit/>
          </a:bodyPr>
          <a:lstStyle/>
          <a:p>
            <a:r>
              <a:rPr lang="en-US" sz="2000" dirty="0"/>
              <a:t>Implementation of </a:t>
            </a:r>
            <a:r>
              <a:rPr lang="en-US" sz="2000" b="1" dirty="0"/>
              <a:t>Singleton</a:t>
            </a:r>
            <a:r>
              <a:rPr lang="en-US" sz="2000" dirty="0"/>
              <a:t>, </a:t>
            </a:r>
            <a:r>
              <a:rPr lang="en-US" sz="2000" b="1" dirty="0"/>
              <a:t>Builder</a:t>
            </a:r>
            <a:r>
              <a:rPr lang="en-US" sz="2000" dirty="0"/>
              <a:t> and </a:t>
            </a:r>
            <a:r>
              <a:rPr lang="en-US" sz="2000" b="1" dirty="0"/>
              <a:t>Adapter</a:t>
            </a:r>
            <a:r>
              <a:rPr lang="en-US" sz="2000" dirty="0"/>
              <a:t> Design Pattern</a:t>
            </a:r>
          </a:p>
          <a:p>
            <a:pPr>
              <a:buClr>
                <a:srgbClr val="688727"/>
              </a:buClr>
            </a:pPr>
            <a:r>
              <a:rPr lang="en-US" sz="2000" dirty="0"/>
              <a:t>SDLC</a:t>
            </a:r>
          </a:p>
          <a:p>
            <a:pPr>
              <a:buClr>
                <a:srgbClr val="688727"/>
              </a:buClr>
            </a:pPr>
            <a:r>
              <a:rPr lang="en-US" sz="2000" dirty="0"/>
              <a:t>Task Management</a:t>
            </a:r>
          </a:p>
          <a:p>
            <a:pPr>
              <a:buClr>
                <a:srgbClr val="688727"/>
              </a:buClr>
            </a:pPr>
            <a:r>
              <a:rPr lang="en-US" sz="2000" dirty="0"/>
              <a:t>Clean Coding</a:t>
            </a:r>
          </a:p>
          <a:p>
            <a:pPr>
              <a:buClr>
                <a:srgbClr val="688727"/>
              </a:buClr>
            </a:pPr>
            <a:endParaRPr lang="en-US" sz="2000" dirty="0"/>
          </a:p>
        </p:txBody>
      </p:sp>
      <p:pic>
        <p:nvPicPr>
          <p:cNvPr id="5" name="Picture 6" descr="Logo, icon&#10;&#10;Description automatically generated">
            <a:extLst>
              <a:ext uri="{FF2B5EF4-FFF2-40B4-BE49-F238E27FC236}">
                <a16:creationId xmlns:a16="http://schemas.microsoft.com/office/drawing/2014/main" id="{39D73A78-18E7-0699-30AF-58F5107DD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900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22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40" name="Freeform: Shape 24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26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0A90C8-C0A5-68A5-1252-DF5FDD9C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8151" y="1348506"/>
            <a:ext cx="3041557" cy="4522647"/>
          </a:xfrm>
          <a:effectLst/>
        </p:spPr>
        <p:txBody>
          <a:bodyPr anchor="ctr">
            <a:normAutofit/>
          </a:bodyPr>
          <a:lstStyle/>
          <a:p>
            <a:r>
              <a:rPr lang="en-US" sz="6000" dirty="0">
                <a:solidFill>
                  <a:schemeClr val="tx2"/>
                </a:solidFill>
              </a:rPr>
              <a:t>VS</a:t>
            </a: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22F58704-4A33-86BC-0380-EDD3B1A72F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703607" y="1782598"/>
            <a:ext cx="3300961" cy="3300961"/>
          </a:xfr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20182B7B-65A9-1677-8CE1-C49CCBEEA7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238265" y="1735686"/>
            <a:ext cx="1401160" cy="338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7479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22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40" name="Freeform: Shape 24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26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0A90C8-C0A5-68A5-1252-DF5FDD9C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8151" y="1348506"/>
            <a:ext cx="3041557" cy="4522647"/>
          </a:xfrm>
          <a:effectLst/>
        </p:spPr>
        <p:txBody>
          <a:bodyPr anchor="ctr">
            <a:normAutofit/>
          </a:bodyPr>
          <a:lstStyle/>
          <a:p>
            <a:endParaRPr lang="en-US" sz="6000" dirty="0">
              <a:solidFill>
                <a:schemeClr val="tx2"/>
              </a:solidFill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3D8B77E-0910-49C2-4E44-2A201B3FC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193" y="-1800"/>
            <a:ext cx="5002922" cy="6861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206002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3785" y="1380068"/>
            <a:ext cx="4978303" cy="26161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/>
              <a:t>Welcome To The Demonstration of </a:t>
            </a:r>
            <a:r>
              <a:rPr lang="en-US" sz="5100" err="1"/>
              <a:t>CricVee</a:t>
            </a:r>
            <a:endParaRPr lang="en-US" sz="51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51575" y="3996267"/>
            <a:ext cx="4080514" cy="1139151"/>
          </a:xfrm>
        </p:spPr>
        <p:txBody>
          <a:bodyPr>
            <a:normAutofit/>
          </a:bodyPr>
          <a:lstStyle/>
          <a:p>
            <a:r>
              <a:rPr lang="en-US" sz="2000" dirty="0"/>
              <a:t>Mohammed Moinul Morshed Alvee</a:t>
            </a:r>
          </a:p>
          <a:p>
            <a:r>
              <a:rPr lang="en-US" sz="2000" dirty="0"/>
              <a:t>ID: T-30031</a:t>
            </a:r>
          </a:p>
        </p:txBody>
      </p:sp>
      <p:sp>
        <p:nvSpPr>
          <p:cNvPr id="27" name="Rounded Rectangle 4">
            <a:extLst>
              <a:ext uri="{FF2B5EF4-FFF2-40B4-BE49-F238E27FC236}">
                <a16:creationId xmlns:a16="http://schemas.microsoft.com/office/drawing/2014/main" id="{260615AE-7DBC-4FF7-9107-9FE957695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Logo, icon&#10;&#10;Description automatically generated">
            <a:extLst>
              <a:ext uri="{FF2B5EF4-FFF2-40B4-BE49-F238E27FC236}">
                <a16:creationId xmlns:a16="http://schemas.microsoft.com/office/drawing/2014/main" id="{6011F377-0310-8FE0-323D-678132B56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013" y="1072609"/>
            <a:ext cx="3041557" cy="4522647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200">
                <a:solidFill>
                  <a:schemeClr val="tx2"/>
                </a:solidFill>
              </a:rPr>
              <a:t>CricVee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4A515B-3D80-8A51-75F8-A88E1C57D30E}"/>
              </a:ext>
            </a:extLst>
          </p:cNvPr>
          <p:cNvSpPr txBox="1"/>
          <p:nvPr/>
        </p:nvSpPr>
        <p:spPr>
          <a:xfrm>
            <a:off x="5149032" y="1072609"/>
            <a:ext cx="6383207" cy="452264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App for Cricket Enthusiasts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Fetches data from API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Caches some data into Local Database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Users can view: </a:t>
            </a:r>
          </a:p>
          <a:p>
            <a:pPr marL="800100" lvl="1" indent="-34290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Match Scores</a:t>
            </a:r>
          </a:p>
          <a:p>
            <a:pPr marL="800100" lvl="1" indent="-34290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Statistics</a:t>
            </a:r>
          </a:p>
          <a:p>
            <a:pPr marL="800100" lvl="1" indent="-34290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Fixtures and more...</a:t>
            </a: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</p:spTree>
    <p:extLst>
      <p:ext uri="{BB962C8B-B14F-4D97-AF65-F5344CB8AC3E}">
        <p14:creationId xmlns:p14="http://schemas.microsoft.com/office/powerpoint/2010/main" val="398554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5254" y="799101"/>
            <a:ext cx="4300011" cy="643375"/>
          </a:xfrm>
          <a:effectLst/>
        </p:spPr>
        <p:txBody>
          <a:bodyPr anchor="ctr">
            <a:normAutofit/>
          </a:bodyPr>
          <a:lstStyle/>
          <a:p>
            <a:pPr algn="l"/>
            <a:r>
              <a:rPr lang="en-US" sz="3200" dirty="0" err="1">
                <a:solidFill>
                  <a:schemeClr val="tx2"/>
                </a:solidFill>
              </a:rPr>
              <a:t>CricVee</a:t>
            </a:r>
            <a:r>
              <a:rPr lang="en-US" sz="3200" dirty="0">
                <a:solidFill>
                  <a:schemeClr val="tx2"/>
                </a:solidFill>
              </a:rPr>
              <a:t> Features</a:t>
            </a: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40E108-2FA5-C602-0621-86154DA1F1DB}"/>
              </a:ext>
            </a:extLst>
          </p:cNvPr>
          <p:cNvSpPr txBox="1"/>
          <p:nvPr/>
        </p:nvSpPr>
        <p:spPr>
          <a:xfrm>
            <a:off x="2338551" y="1878723"/>
            <a:ext cx="9419896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Recent Matches Info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sz="2800" dirty="0"/>
              <a:t>Upcoming Matches Info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sz="2800" dirty="0"/>
              <a:t>Match Push Notifications</a:t>
            </a:r>
          </a:p>
          <a:p>
            <a:pPr marL="342900" indent="-342900">
              <a:buAutoNum type="arabicPeriod"/>
            </a:pPr>
            <a:r>
              <a:rPr lang="en-US" sz="2800" dirty="0"/>
              <a:t>Tournament Fixtures</a:t>
            </a:r>
          </a:p>
          <a:p>
            <a:pPr marL="342900" indent="-342900">
              <a:buAutoNum type="arabicPeriod"/>
            </a:pPr>
            <a:r>
              <a:rPr lang="en-US" sz="2800" dirty="0"/>
              <a:t>Search Players</a:t>
            </a:r>
          </a:p>
          <a:p>
            <a:pPr marL="342900" indent="-342900">
              <a:buAutoNum type="arabicPeriod"/>
            </a:pPr>
            <a:r>
              <a:rPr lang="en-US" sz="2800" dirty="0"/>
              <a:t>Player Profile</a:t>
            </a:r>
          </a:p>
          <a:p>
            <a:pPr marL="342900" indent="-342900">
              <a:buAutoNum type="arabicPeriod"/>
            </a:pPr>
            <a:r>
              <a:rPr lang="en-US" sz="2800" dirty="0"/>
              <a:t>Player Career details</a:t>
            </a:r>
          </a:p>
          <a:p>
            <a:pPr marL="342900" indent="-342900">
              <a:buAutoNum type="arabicPeriod"/>
            </a:pPr>
            <a:r>
              <a:rPr lang="en-US" sz="2800" dirty="0"/>
              <a:t>Statistics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760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013" y="864791"/>
            <a:ext cx="4300011" cy="643375"/>
          </a:xfrm>
          <a:effectLst/>
        </p:spPr>
        <p:txBody>
          <a:bodyPr anchor="ctr">
            <a:normAutofit fontScale="90000"/>
          </a:bodyPr>
          <a:lstStyle/>
          <a:p>
            <a:pPr algn="l"/>
            <a:r>
              <a:rPr lang="en-US" sz="3200" dirty="0">
                <a:solidFill>
                  <a:schemeClr val="tx2"/>
                </a:solidFill>
              </a:rPr>
              <a:t>Technology &amp; Tools used</a:t>
            </a: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40E108-2FA5-C602-0621-86154DA1F1DB}"/>
              </a:ext>
            </a:extLst>
          </p:cNvPr>
          <p:cNvSpPr txBox="1"/>
          <p:nvPr/>
        </p:nvSpPr>
        <p:spPr>
          <a:xfrm>
            <a:off x="1865586" y="1891861"/>
            <a:ext cx="9419896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Operating System: Windows</a:t>
            </a:r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Software’s Operating System: Android Operating System</a:t>
            </a:r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IDE: Android Studio </a:t>
            </a:r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API: </a:t>
            </a:r>
            <a:r>
              <a:rPr lang="en-US" sz="2400" dirty="0" err="1">
                <a:ea typeface="+mn-lt"/>
                <a:cs typeface="+mn-lt"/>
              </a:rPr>
              <a:t>Sportmonks</a:t>
            </a:r>
            <a:r>
              <a:rPr lang="en-US" sz="2400" dirty="0">
                <a:ea typeface="+mn-lt"/>
                <a:cs typeface="+mn-lt"/>
              </a:rPr>
              <a:t> Cricket API </a:t>
            </a:r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Data Storage: SQLite Room Database </a:t>
            </a:r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Programming Language: Kotlin</a:t>
            </a:r>
            <a:endParaRPr lang="en-US" sz="2400"/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Debugging &amp; Testing: Android Studio Debugger tool</a:t>
            </a:r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UI Designing: XML</a:t>
            </a:r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Libraries: Retrofit2 , Moshi, Room Database, Material Design and Navigation component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52204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944" y="3111377"/>
            <a:ext cx="4286873" cy="643375"/>
          </a:xfrm>
          <a:effectLst/>
        </p:spPr>
        <p:txBody>
          <a:bodyPr anchor="ctr">
            <a:normAutofit/>
          </a:bodyPr>
          <a:lstStyle/>
          <a:p>
            <a:pPr algn="l"/>
            <a:r>
              <a:rPr lang="en-US" sz="3200" dirty="0">
                <a:solidFill>
                  <a:schemeClr val="tx2"/>
                </a:solidFill>
              </a:rPr>
              <a:t>UI Screenshots</a:t>
            </a: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40E108-2FA5-C602-0621-86154DA1F1DB}"/>
              </a:ext>
            </a:extLst>
          </p:cNvPr>
          <p:cNvSpPr txBox="1"/>
          <p:nvPr/>
        </p:nvSpPr>
        <p:spPr>
          <a:xfrm>
            <a:off x="6004034" y="1891861"/>
            <a:ext cx="528144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endParaRPr lang="en-US" sz="2400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81FE419-9309-0C8D-43B1-947D46879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8886" y="517635"/>
            <a:ext cx="3575417" cy="6227220"/>
          </a:xfrm>
          <a:prstGeom prst="rect">
            <a:avLst/>
          </a:prstGeom>
        </p:spPr>
      </p:pic>
      <p:pic>
        <p:nvPicPr>
          <p:cNvPr id="5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8FF2972-786B-6B09-15A0-D18D05F64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3476" y="482998"/>
            <a:ext cx="3509726" cy="626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254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3BF673-8C68-4092-BF1B-53C57EFE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B1BDB70B-F0E6-4867-818F-C582494F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83" y="0"/>
            <a:ext cx="11134917" cy="6858000"/>
          </a:xfrm>
          <a:custGeom>
            <a:avLst/>
            <a:gdLst>
              <a:gd name="connsiteX0" fmla="*/ 7627977 w 11134917"/>
              <a:gd name="connsiteY0" fmla="*/ 0 h 6858000"/>
              <a:gd name="connsiteX1" fmla="*/ 8129873 w 11134917"/>
              <a:gd name="connsiteY1" fmla="*/ 0 h 6858000"/>
              <a:gd name="connsiteX2" fmla="*/ 11134917 w 11134917"/>
              <a:gd name="connsiteY2" fmla="*/ 0 h 6858000"/>
              <a:gd name="connsiteX3" fmla="*/ 11134917 w 11134917"/>
              <a:gd name="connsiteY3" fmla="*/ 6858000 h 6858000"/>
              <a:gd name="connsiteX4" fmla="*/ 8129873 w 11134917"/>
              <a:gd name="connsiteY4" fmla="*/ 6858000 h 6858000"/>
              <a:gd name="connsiteX5" fmla="*/ 7627977 w 11134917"/>
              <a:gd name="connsiteY5" fmla="*/ 6858000 h 6858000"/>
              <a:gd name="connsiteX6" fmla="*/ 7627977 w 11134917"/>
              <a:gd name="connsiteY6" fmla="*/ 6857419 h 6858000"/>
              <a:gd name="connsiteX7" fmla="*/ 1921931 w 11134917"/>
              <a:gd name="connsiteY7" fmla="*/ 6850814 h 6858000"/>
              <a:gd name="connsiteX8" fmla="*/ 0 w 11134917"/>
              <a:gd name="connsiteY8" fmla="*/ 5325357 h 6858000"/>
              <a:gd name="connsiteX9" fmla="*/ 838199 w 11134917"/>
              <a:gd name="connsiteY9" fmla="*/ 7331 h 6858000"/>
              <a:gd name="connsiteX10" fmla="*/ 7627977 w 11134917"/>
              <a:gd name="connsiteY10" fmla="*/ 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134917" h="6858000">
                <a:moveTo>
                  <a:pt x="7627977" y="0"/>
                </a:moveTo>
                <a:lnTo>
                  <a:pt x="8129873" y="0"/>
                </a:lnTo>
                <a:lnTo>
                  <a:pt x="11134917" y="0"/>
                </a:lnTo>
                <a:lnTo>
                  <a:pt x="11134917" y="6858000"/>
                </a:lnTo>
                <a:lnTo>
                  <a:pt x="8129873" y="6858000"/>
                </a:lnTo>
                <a:lnTo>
                  <a:pt x="7627977" y="6858000"/>
                </a:lnTo>
                <a:lnTo>
                  <a:pt x="7627977" y="6857419"/>
                </a:lnTo>
                <a:lnTo>
                  <a:pt x="1921931" y="6850814"/>
                </a:lnTo>
                <a:lnTo>
                  <a:pt x="0" y="5325357"/>
                </a:lnTo>
                <a:lnTo>
                  <a:pt x="838199" y="7331"/>
                </a:lnTo>
                <a:lnTo>
                  <a:pt x="7627977" y="5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52C707-F508-47B5-8864-8CC3EE0F0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025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66B5DD9-1C9B-4957-AF7C-8E11C7E88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DF9D480-2CEE-4037-8C1B-638068630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BF6F7B8-E51D-495D-B944-B8E2E84C5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43BB0F7-F9F4-4CFA-9277-2B671DC70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51F18A6-D926-4462-B110-63097184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77B4F5-55D8-444A-9EFF-CAAA8CD69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0DC76D-AF91-8FB8-12FB-E181F06A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944" y="3111377"/>
            <a:ext cx="4300011" cy="643375"/>
          </a:xfrm>
          <a:effectLst/>
        </p:spPr>
        <p:txBody>
          <a:bodyPr anchor="ctr">
            <a:normAutofit/>
          </a:bodyPr>
          <a:lstStyle/>
          <a:p>
            <a:pPr algn="l"/>
            <a:r>
              <a:rPr lang="en-US" sz="3200" dirty="0">
                <a:solidFill>
                  <a:schemeClr val="tx2"/>
                </a:solidFill>
              </a:rPr>
              <a:t>UI Screenshots</a:t>
            </a:r>
          </a:p>
        </p:txBody>
      </p:sp>
      <p:pic>
        <p:nvPicPr>
          <p:cNvPr id="6" name="Picture 6" descr="Logo, icon&#10;&#10;Description automatically generated">
            <a:extLst>
              <a:ext uri="{FF2B5EF4-FFF2-40B4-BE49-F238E27FC236}">
                <a16:creationId xmlns:a16="http://schemas.microsoft.com/office/drawing/2014/main" id="{9BA842D0-EAEC-5BAF-A7EB-309552D64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749" y="5639590"/>
            <a:ext cx="1065862" cy="10386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40E108-2FA5-C602-0621-86154DA1F1DB}"/>
              </a:ext>
            </a:extLst>
          </p:cNvPr>
          <p:cNvSpPr txBox="1"/>
          <p:nvPr/>
        </p:nvSpPr>
        <p:spPr>
          <a:xfrm>
            <a:off x="1865586" y="1891861"/>
            <a:ext cx="941989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endParaRPr lang="en-US" sz="2400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FC2861D-C230-668C-AF0C-F2F65AEB1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849" y="307428"/>
            <a:ext cx="3654644" cy="6545316"/>
          </a:xfrm>
          <a:prstGeom prst="rect">
            <a:avLst/>
          </a:prstGeom>
        </p:spPr>
      </p:pic>
      <p:pic>
        <p:nvPicPr>
          <p:cNvPr id="5" name="Picture 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8E5B9E14-2423-F958-88A9-FD218759DE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3988" y="307428"/>
            <a:ext cx="3654644" cy="654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2866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Parallax</vt:lpstr>
      <vt:lpstr>Are you a Cricket fan?</vt:lpstr>
      <vt:lpstr>VS</vt:lpstr>
      <vt:lpstr>PowerPoint Presentation</vt:lpstr>
      <vt:lpstr>Welcome To The Demonstration of CricVee</vt:lpstr>
      <vt:lpstr>CricVee</vt:lpstr>
      <vt:lpstr>CricVee Features</vt:lpstr>
      <vt:lpstr>Technology &amp; Tools used</vt:lpstr>
      <vt:lpstr>UI Screenshots</vt:lpstr>
      <vt:lpstr>UI Screenshots</vt:lpstr>
      <vt:lpstr>UI Screenshots</vt:lpstr>
      <vt:lpstr>Home Page</vt:lpstr>
      <vt:lpstr>Match Push Notification</vt:lpstr>
      <vt:lpstr>Match Scoreboard Calculation</vt:lpstr>
      <vt:lpstr>Match Scoreboard Calculation Part 2 &amp; 3</vt:lpstr>
      <vt:lpstr>Team Rankings Caching</vt:lpstr>
      <vt:lpstr>Learnings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652</cp:revision>
  <dcterms:created xsi:type="dcterms:W3CDTF">2023-02-26T19:45:23Z</dcterms:created>
  <dcterms:modified xsi:type="dcterms:W3CDTF">2023-02-27T17:44:27Z</dcterms:modified>
</cp:coreProperties>
</file>

<file path=docProps/thumbnail.jpeg>
</file>